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2" roundtripDataSignature="AMtx7mjOVDIclD50jBxBK7/hb1KvX/lg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3f8f198d1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g353f8f198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3f8f198d1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353f8f198d1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3f8f198d1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353f8f198d1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53f8f198d1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353f8f198d1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53f8f198d1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353f8f198d1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3f8f198d1_0_3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353f8f198d1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3f8f198d1_0_4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g353f8f198d1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3f8f198d1_0_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353f8f198d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3f8f198d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g353f8f198d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3f8f198d1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g353f8f198d1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3ffee2f1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g353ffee2f1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3ffee2f1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353ffee2f1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3ffee2f1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353ffee2f1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3ffee2f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g353ffee2f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3f8f198d1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353f8f198d1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3f8f198d1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353f8f198d1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Azul" type="title">
  <p:cSld name="TITLE">
    <p:bg>
      <p:bgPr>
        <a:solidFill>
          <a:srgbClr val="1D1D30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g353f8f198d1_0_108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g353f8f198d1_0_108"/>
          <p:cNvSpPr txBox="1"/>
          <p:nvPr>
            <p:ph type="ctrTitle"/>
          </p:nvPr>
        </p:nvSpPr>
        <p:spPr>
          <a:xfrm>
            <a:off x="311708" y="65722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b="1" i="0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g353f8f198d1_0_10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2" name="Google Shape;12;g353f8f198d1_0_1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0050" y="263475"/>
            <a:ext cx="1340680" cy="2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1">
  <p:cSld name="CUSTOM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353f8f198d1_0_144"/>
          <p:cNvSpPr txBox="1"/>
          <p:nvPr>
            <p:ph type="ctrTitle"/>
          </p:nvPr>
        </p:nvSpPr>
        <p:spPr>
          <a:xfrm>
            <a:off x="616503" y="1125575"/>
            <a:ext cx="5514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g353f8f198d1_0_1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2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353f8f198d1_0_148"/>
          <p:cNvSpPr txBox="1"/>
          <p:nvPr>
            <p:ph type="ctrTitle"/>
          </p:nvPr>
        </p:nvSpPr>
        <p:spPr>
          <a:xfrm>
            <a:off x="616503" y="1125575"/>
            <a:ext cx="5514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g353f8f198d1_0_1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3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3f8f198d1_0_152"/>
          <p:cNvSpPr txBox="1"/>
          <p:nvPr>
            <p:ph type="ctrTitle"/>
          </p:nvPr>
        </p:nvSpPr>
        <p:spPr>
          <a:xfrm>
            <a:off x="616503" y="1125575"/>
            <a:ext cx="5514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g353f8f198d1_0_1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 4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ada Azul 1">
  <p:cSld name="TITLE_1_1">
    <p:bg>
      <p:bgPr>
        <a:solidFill>
          <a:srgbClr val="1D1D30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g353f8f198d1_0_156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g353f8f198d1_0_156"/>
          <p:cNvSpPr txBox="1"/>
          <p:nvPr>
            <p:ph type="ctrTitle"/>
          </p:nvPr>
        </p:nvSpPr>
        <p:spPr>
          <a:xfrm>
            <a:off x="311708" y="65722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b="1" i="0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  <a:defRPr b="1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g353f8f198d1_0_1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1D30"/>
              </a:buClr>
              <a:buSzPts val="2800"/>
              <a:buFont typeface="Arial"/>
              <a:buNone/>
              <a:defRPr b="1" i="0" sz="2800" u="none" cap="none" strike="noStrike">
                <a:solidFill>
                  <a:srgbClr val="1D1D3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0" name="Google Shape;60;g353f8f198d1_0_1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0050" y="263475"/>
            <a:ext cx="1340680" cy="2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">
  <p:cSld name="Título y texto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353f8f198d1_0_113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g353f8f198d1_0_113"/>
          <p:cNvSpPr txBox="1"/>
          <p:nvPr>
            <p:ph idx="1" type="body"/>
          </p:nvPr>
        </p:nvSpPr>
        <p:spPr>
          <a:xfrm>
            <a:off x="628650" y="1605734"/>
            <a:ext cx="7886700" cy="30351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l" type="blank">
  <p:cSld name="BLANK">
    <p:bg>
      <p:bgPr>
        <a:solidFill>
          <a:srgbClr val="1D1D3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g353f8f198d1_0_116" title="KeepcodingColores_RGB 1.png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3050" y="1453825"/>
            <a:ext cx="7480150" cy="221997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g353f8f198d1_0_116"/>
          <p:cNvSpPr/>
          <p:nvPr/>
        </p:nvSpPr>
        <p:spPr>
          <a:xfrm>
            <a:off x="25" y="4866050"/>
            <a:ext cx="9144000" cy="277500"/>
          </a:xfrm>
          <a:prstGeom prst="rect">
            <a:avLst/>
          </a:prstGeom>
          <a:solidFill>
            <a:srgbClr val="1D1D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g353f8f198d1_0_1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0498" y="4893923"/>
            <a:ext cx="221751" cy="22177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g353f8f198d1_0_116"/>
          <p:cNvSpPr txBox="1"/>
          <p:nvPr/>
        </p:nvSpPr>
        <p:spPr>
          <a:xfrm>
            <a:off x="1802250" y="4866063"/>
            <a:ext cx="1308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www.keepcoding.io</a:t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g353f8f198d1_0_116"/>
          <p:cNvSpPr txBox="1"/>
          <p:nvPr/>
        </p:nvSpPr>
        <p:spPr>
          <a:xfrm>
            <a:off x="3823325" y="4866050"/>
            <a:ext cx="1497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cursos@keepcoding.io</a:t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" name="Google Shape;22;g353f8f198d1_0_1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01575" y="4893925"/>
            <a:ext cx="221750" cy="22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g353f8f198d1_0_116"/>
          <p:cNvSpPr txBox="1"/>
          <p:nvPr/>
        </p:nvSpPr>
        <p:spPr>
          <a:xfrm>
            <a:off x="5967675" y="4866025"/>
            <a:ext cx="14979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" sz="1000" u="none" cap="none" strike="noStrike">
                <a:solidFill>
                  <a:schemeClr val="lt1"/>
                </a:solidFill>
                <a:highlight>
                  <a:srgbClr val="161625"/>
                </a:highlight>
                <a:latin typeface="Arial"/>
                <a:ea typeface="Arial"/>
                <a:cs typeface="Arial"/>
                <a:sym typeface="Arial"/>
              </a:rPr>
              <a:t>(+34) 916 33 1779</a:t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g353f8f198d1_0_1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83875" y="4893938"/>
            <a:ext cx="221750" cy="22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antilla Vacía">
  <p:cSld name="Plantilla Vacía">
    <p:bg>
      <p:bgPr>
        <a:solidFill>
          <a:srgbClr val="1D1D3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353f8f198d1_0_125"/>
          <p:cNvSpPr txBox="1"/>
          <p:nvPr>
            <p:ph idx="12" type="sldNum"/>
          </p:nvPr>
        </p:nvSpPr>
        <p:spPr>
          <a:xfrm>
            <a:off x="8404958" y="45573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7" name="Google Shape;27;g353f8f198d1_0_125"/>
          <p:cNvSpPr txBox="1"/>
          <p:nvPr>
            <p:ph type="ctrTitle"/>
          </p:nvPr>
        </p:nvSpPr>
        <p:spPr>
          <a:xfrm>
            <a:off x="311708" y="5692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5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g353f8f198d1_0_125"/>
          <p:cNvSpPr/>
          <p:nvPr/>
        </p:nvSpPr>
        <p:spPr>
          <a:xfrm>
            <a:off x="1345800" y="2160100"/>
            <a:ext cx="6217500" cy="1074000"/>
          </a:xfrm>
          <a:prstGeom prst="rect">
            <a:avLst/>
          </a:prstGeom>
          <a:solidFill>
            <a:srgbClr val="FF74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g353f8f198d1_0_125"/>
          <p:cNvSpPr txBox="1"/>
          <p:nvPr>
            <p:ph idx="1" type="subTitle"/>
          </p:nvPr>
        </p:nvSpPr>
        <p:spPr>
          <a:xfrm>
            <a:off x="1943550" y="2300800"/>
            <a:ext cx="502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g353f8f198d1_0_125"/>
          <p:cNvSpPr txBox="1"/>
          <p:nvPr/>
        </p:nvSpPr>
        <p:spPr>
          <a:xfrm>
            <a:off x="3094950" y="3234100"/>
            <a:ext cx="2954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</a:pPr>
            <a:r>
              <a:rPr b="1" i="0" lang="es" sz="3400" u="none" cap="none" strike="noStrike">
                <a:solidFill>
                  <a:srgbClr val="F6FE8C"/>
                </a:solidFill>
                <a:latin typeface="Arial"/>
                <a:ea typeface="Arial"/>
                <a:cs typeface="Arial"/>
                <a:sym typeface="Arial"/>
              </a:rPr>
              <a:t>Subtítulo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acía">
  <p:cSld name="Vacía">
    <p:bg>
      <p:bgPr>
        <a:solidFill>
          <a:srgbClr val="1D1D30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353f8f198d1_0_1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">
  <p:cSld name="1_Título y texto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353f8f198d1_0_134"/>
          <p:cNvSpPr txBox="1"/>
          <p:nvPr>
            <p:ph type="title"/>
          </p:nvPr>
        </p:nvSpPr>
        <p:spPr>
          <a:xfrm>
            <a:off x="616500" y="368825"/>
            <a:ext cx="648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g353f8f198d1_0_134"/>
          <p:cNvSpPr txBox="1"/>
          <p:nvPr>
            <p:ph idx="1" type="body"/>
          </p:nvPr>
        </p:nvSpPr>
        <p:spPr>
          <a:xfrm>
            <a:off x="503750" y="1514750"/>
            <a:ext cx="7873200" cy="30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353f8f198d1_0_137"/>
          <p:cNvSpPr txBox="1"/>
          <p:nvPr>
            <p:ph type="ctrTitle"/>
          </p:nvPr>
        </p:nvSpPr>
        <p:spPr>
          <a:xfrm>
            <a:off x="616503" y="1125575"/>
            <a:ext cx="5514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  <a:defRPr b="0" i="0" sz="4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g353f8f198d1_0_1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1">
  <p:cSld name="CUSTOM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53f8f198d1_0_140"/>
          <p:cNvSpPr txBox="1"/>
          <p:nvPr>
            <p:ph type="title"/>
          </p:nvPr>
        </p:nvSpPr>
        <p:spPr>
          <a:xfrm>
            <a:off x="616500" y="368825"/>
            <a:ext cx="648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g353f8f198d1_0_140"/>
          <p:cNvSpPr txBox="1"/>
          <p:nvPr>
            <p:ph idx="1" type="body"/>
          </p:nvPr>
        </p:nvSpPr>
        <p:spPr>
          <a:xfrm>
            <a:off x="503750" y="1514750"/>
            <a:ext cx="7873200" cy="30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D1D3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g353f8f198d1_0_105"/>
          <p:cNvPicPr preferRelativeResize="0"/>
          <p:nvPr/>
        </p:nvPicPr>
        <p:blipFill rotWithShape="1">
          <a:blip r:embed="rId1">
            <a:alphaModFix amt="30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g353f8f198d1_0_10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60050" y="263475"/>
            <a:ext cx="1340680" cy="2694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3f8f198d1_0_0"/>
          <p:cNvSpPr/>
          <p:nvPr/>
        </p:nvSpPr>
        <p:spPr>
          <a:xfrm>
            <a:off x="1345800" y="2160100"/>
            <a:ext cx="6217500" cy="1074000"/>
          </a:xfrm>
          <a:prstGeom prst="rect">
            <a:avLst/>
          </a:prstGeom>
          <a:solidFill>
            <a:srgbClr val="FF743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g353f8f198d1_0_0"/>
          <p:cNvSpPr txBox="1"/>
          <p:nvPr>
            <p:ph idx="1" type="subTitle"/>
          </p:nvPr>
        </p:nvSpPr>
        <p:spPr>
          <a:xfrm>
            <a:off x="1943550" y="2300800"/>
            <a:ext cx="502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" sz="4400"/>
              <a:t>AI ENGINEERING</a:t>
            </a:r>
            <a:endParaRPr sz="4400"/>
          </a:p>
        </p:txBody>
      </p:sp>
      <p:sp>
        <p:nvSpPr>
          <p:cNvPr id="67" name="Google Shape;67;g353f8f198d1_0_0"/>
          <p:cNvSpPr txBox="1"/>
          <p:nvPr/>
        </p:nvSpPr>
        <p:spPr>
          <a:xfrm>
            <a:off x="1345800" y="3234100"/>
            <a:ext cx="6217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solidFill>
                  <a:srgbClr val="F6FE8C"/>
                </a:solidFill>
              </a:rPr>
              <a:t>Reasoning Models</a:t>
            </a:r>
            <a:endParaRPr b="1" sz="2800">
              <a:solidFill>
                <a:srgbClr val="F6FE8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3f8f198d1_0_167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900"/>
              <a:t>Aprender a razonar con refuerzo, no con ejemplos</a:t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900"/>
          </a:p>
        </p:txBody>
      </p:sp>
      <p:pic>
        <p:nvPicPr>
          <p:cNvPr id="126" name="Google Shape;126;g353f8f198d1_0_167"/>
          <p:cNvPicPr preferRelativeResize="0"/>
          <p:nvPr/>
        </p:nvPicPr>
        <p:blipFill rotWithShape="1">
          <a:blip r:embed="rId3">
            <a:alphaModFix/>
          </a:blip>
          <a:srcRect b="0" l="0" r="0" t="12526"/>
          <a:stretch/>
        </p:blipFill>
        <p:spPr>
          <a:xfrm>
            <a:off x="1585651" y="1456875"/>
            <a:ext cx="5972699" cy="348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3f8f198d1_0_207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800"/>
              <a:t>Test Time Compute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/>
          </a:p>
        </p:txBody>
      </p:sp>
      <p:sp>
        <p:nvSpPr>
          <p:cNvPr id="132" name="Google Shape;132;g353f8f198d1_0_207"/>
          <p:cNvSpPr txBox="1"/>
          <p:nvPr>
            <p:ph idx="1" type="body"/>
          </p:nvPr>
        </p:nvSpPr>
        <p:spPr>
          <a:xfrm>
            <a:off x="628650" y="1605725"/>
            <a:ext cx="4875300" cy="3035100"/>
          </a:xfrm>
          <a:prstGeom prst="rect">
            <a:avLst/>
          </a:prstGeom>
          <a:solidFill>
            <a:srgbClr val="1D1C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“Pensar más, cuesta más”.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Durante la inferencia, el modelo genera muchos más tokens de pensamiento, lo que le permite reflexionar, corregir errores, y plantear estrategias alternativas.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Como un humano que se toma más tiempo para resolver una pregunta difícil, el modelo usa más recursos para razonar mejor.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⚠️ Esto lo hace más lento y caro, pero también más potente.</a:t>
            </a:r>
            <a:endParaRPr/>
          </a:p>
        </p:txBody>
      </p:sp>
      <p:pic>
        <p:nvPicPr>
          <p:cNvPr id="133" name="Google Shape;133;g353f8f198d1_0_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8125" y="1605725"/>
            <a:ext cx="2620051" cy="2594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3f8f198d1_0_197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800"/>
              <a:t>El poder del razonamiento automático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/>
          </a:p>
        </p:txBody>
      </p:sp>
      <p:sp>
        <p:nvSpPr>
          <p:cNvPr id="139" name="Google Shape;139;g353f8f198d1_0_197"/>
          <p:cNvSpPr txBox="1"/>
          <p:nvPr>
            <p:ph idx="1" type="body"/>
          </p:nvPr>
        </p:nvSpPr>
        <p:spPr>
          <a:xfrm>
            <a:off x="628650" y="1605725"/>
            <a:ext cx="5590500" cy="3035100"/>
          </a:xfrm>
          <a:prstGeom prst="rect">
            <a:avLst/>
          </a:prstGeom>
          <a:solidFill>
            <a:srgbClr val="1D1C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460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Ejecución de tareas multi-paso complejas (matemáticas, código, planificación)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60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Reducción de alucinaciones en contextos estructurados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60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Respuestas más explicables y alineadas con razonamientos humanos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60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Mejor generalización fuera de dominio</a:t>
            </a:r>
            <a:endParaRPr/>
          </a:p>
        </p:txBody>
      </p:sp>
      <p:pic>
        <p:nvPicPr>
          <p:cNvPr id="140" name="Google Shape;140;g353f8f198d1_0_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2875" y="1232000"/>
            <a:ext cx="2380099" cy="3570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3f8f198d1_0_223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600"/>
              <a:t>Los límites</a:t>
            </a:r>
            <a:r>
              <a:rPr lang="es" sz="2600"/>
              <a:t> del razonamiento automático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600"/>
          </a:p>
        </p:txBody>
      </p:sp>
      <p:sp>
        <p:nvSpPr>
          <p:cNvPr id="146" name="Google Shape;146;g353f8f198d1_0_223"/>
          <p:cNvSpPr txBox="1"/>
          <p:nvPr>
            <p:ph idx="1" type="body"/>
          </p:nvPr>
        </p:nvSpPr>
        <p:spPr>
          <a:xfrm>
            <a:off x="628650" y="1605725"/>
            <a:ext cx="5590500" cy="3035100"/>
          </a:xfrm>
          <a:prstGeom prst="rect">
            <a:avLst/>
          </a:prstGeom>
          <a:solidFill>
            <a:srgbClr val="1D1C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No inventan conocimiento: si no han visto los datos, fallan igual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Coste computacional elevado, tanto en entrenamiento como en uso</a:t>
            </a:r>
            <a:endParaRPr/>
          </a:p>
        </p:txBody>
      </p:sp>
      <p:pic>
        <p:nvPicPr>
          <p:cNvPr id="147" name="Google Shape;147;g353f8f198d1_0_223"/>
          <p:cNvPicPr preferRelativeResize="0"/>
          <p:nvPr/>
        </p:nvPicPr>
        <p:blipFill rotWithShape="1">
          <a:blip r:embed="rId3">
            <a:alphaModFix/>
          </a:blip>
          <a:srcRect b="17951" l="0" r="0" t="15976"/>
          <a:stretch/>
        </p:blipFill>
        <p:spPr>
          <a:xfrm>
            <a:off x="6340225" y="1969250"/>
            <a:ext cx="2620050" cy="230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3f8f198d1_0_375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499"/>
              <a:buFont typeface="Arial"/>
              <a:buNone/>
            </a:pPr>
            <a:r>
              <a:rPr lang="es"/>
              <a:t>Salamandra R1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153" name="Google Shape;153;g353f8f198d1_0_3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988" y="384976"/>
            <a:ext cx="7602028" cy="468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3f8f198d1_0_428"/>
          <p:cNvSpPr txBox="1"/>
          <p:nvPr>
            <p:ph type="title"/>
          </p:nvPr>
        </p:nvSpPr>
        <p:spPr>
          <a:xfrm>
            <a:off x="628650" y="274638"/>
            <a:ext cx="68364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499"/>
              <a:buFont typeface="Arial"/>
              <a:buNone/>
            </a:pPr>
            <a:r>
              <a:rPr lang="es"/>
              <a:t>Gemma 3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159" name="Google Shape;159;g353f8f198d1_0_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988" y="384976"/>
            <a:ext cx="7602028" cy="468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3f8f198d1_0_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3f8f198d1_0_7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900"/>
              <a:t>De predecir palabras a razonar pasos</a:t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900"/>
          </a:p>
        </p:txBody>
      </p:sp>
      <p:sp>
        <p:nvSpPr>
          <p:cNvPr id="73" name="Google Shape;73;g353f8f198d1_0_7"/>
          <p:cNvSpPr txBox="1"/>
          <p:nvPr>
            <p:ph idx="1" type="body"/>
          </p:nvPr>
        </p:nvSpPr>
        <p:spPr>
          <a:xfrm>
            <a:off x="628650" y="1605725"/>
            <a:ext cx="5590500" cy="3035100"/>
          </a:xfrm>
          <a:prstGeom prst="rect">
            <a:avLst/>
          </a:prstGeom>
          <a:solidFill>
            <a:srgbClr val="1D1C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Los LLMs clásicos predicen el siguiente token según patrones estadísticos.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Los modelos razonadores aprenden a descomponer problemas en pasos lógicos.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Introducen mecanismos como: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Chain of Thought (CoT): “piensa paso a paso”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Thinking tokens: dedican más cómputo a problemas difíciles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Resultado: respuestas más estructuradas, explicables y humanas</a:t>
            </a:r>
            <a:endParaRPr/>
          </a:p>
        </p:txBody>
      </p:sp>
      <p:pic>
        <p:nvPicPr>
          <p:cNvPr id="74" name="Google Shape;74;g353f8f198d1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1550" y="1420950"/>
            <a:ext cx="2531675" cy="318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3f8f198d1_0_162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900"/>
              <a:t>De Chain of Thought a DeepSeek-R1</a:t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900"/>
          </a:p>
        </p:txBody>
      </p:sp>
      <p:pic>
        <p:nvPicPr>
          <p:cNvPr id="80" name="Google Shape;80;g353f8f198d1_0_162"/>
          <p:cNvPicPr preferRelativeResize="0"/>
          <p:nvPr/>
        </p:nvPicPr>
        <p:blipFill rotWithShape="1">
          <a:blip r:embed="rId3">
            <a:alphaModFix/>
          </a:blip>
          <a:srcRect b="6408" l="0" r="0" t="18992"/>
          <a:stretch/>
        </p:blipFill>
        <p:spPr>
          <a:xfrm>
            <a:off x="791825" y="1127900"/>
            <a:ext cx="7560349" cy="375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3ffee2f11_0_33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900"/>
              <a:t>OpenAI o1</a:t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900"/>
          </a:p>
        </p:txBody>
      </p:sp>
      <p:sp>
        <p:nvSpPr>
          <p:cNvPr id="86" name="Google Shape;86;g353ffee2f11_0_33"/>
          <p:cNvSpPr txBox="1"/>
          <p:nvPr>
            <p:ph idx="1" type="body"/>
          </p:nvPr>
        </p:nvSpPr>
        <p:spPr>
          <a:xfrm>
            <a:off x="628650" y="1605725"/>
            <a:ext cx="4875300" cy="3035100"/>
          </a:xfrm>
          <a:prstGeom prst="rect">
            <a:avLst/>
          </a:prstGeom>
          <a:solidFill>
            <a:srgbClr val="1D1C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Diseñado para resolver problemas complejos mediante razonamiento paso a paso.</a:t>
            </a:r>
            <a:br>
              <a:rPr lang="es"/>
            </a:b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/>
              <a:t>Supera a GPT-4o en tareas de matemáticas, programación y ciencias</a:t>
            </a:r>
            <a:endParaRPr/>
          </a:p>
        </p:txBody>
      </p:sp>
      <p:pic>
        <p:nvPicPr>
          <p:cNvPr id="87" name="Google Shape;87;g353ffee2f11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8675" y="1874325"/>
            <a:ext cx="3353575" cy="13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3ffee2f11_0_41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900"/>
              <a:t>OpenAI o1</a:t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900"/>
          </a:p>
        </p:txBody>
      </p:sp>
      <p:pic>
        <p:nvPicPr>
          <p:cNvPr id="93" name="Google Shape;93;g353ffee2f11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900" y="1243425"/>
            <a:ext cx="8464200" cy="3012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3ffee2f11_0_19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900"/>
              <a:t>DeepSeek-R1</a:t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900"/>
          </a:p>
        </p:txBody>
      </p:sp>
      <p:pic>
        <p:nvPicPr>
          <p:cNvPr id="99" name="Google Shape;99;g353ffee2f11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9225" y="1605725"/>
            <a:ext cx="3107450" cy="260077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353ffee2f11_0_19"/>
          <p:cNvSpPr txBox="1"/>
          <p:nvPr>
            <p:ph idx="1" type="body"/>
          </p:nvPr>
        </p:nvSpPr>
        <p:spPr>
          <a:xfrm>
            <a:off x="628650" y="1605725"/>
            <a:ext cx="4875300" cy="3035100"/>
          </a:xfrm>
          <a:prstGeom prst="rect">
            <a:avLst/>
          </a:prstGeom>
          <a:solidFill>
            <a:srgbClr val="1D1C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Basado en un enfoque de Mixture of Experts (MoE)</a:t>
            </a:r>
            <a:br>
              <a:rPr lang="es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Entrenamiento realizado con 2,048 GPUs NVIDIA H800</a:t>
            </a:r>
            <a:br>
              <a:rPr lang="es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Inferencia ejecutada en chips Huawei Ascend 910C (60% de las NVIDIA H100)</a:t>
            </a:r>
            <a:br>
              <a:rPr lang="es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Demuestra que es posible alcanzar un rendimiento competitivo con una fracción del costo y recursos, desafiando el dominio de modelos como GPT-4</a:t>
            </a:r>
            <a:br>
              <a:rPr lang="es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OpenSource!!!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3ffee2f11_0_0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900"/>
              <a:t>Momento DeepSeek</a:t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900"/>
          </a:p>
        </p:txBody>
      </p:sp>
      <p:sp>
        <p:nvSpPr>
          <p:cNvPr id="106" name="Google Shape;106;g353ffee2f11_0_0"/>
          <p:cNvSpPr txBox="1"/>
          <p:nvPr>
            <p:ph idx="1" type="body"/>
          </p:nvPr>
        </p:nvSpPr>
        <p:spPr>
          <a:xfrm>
            <a:off x="628650" y="1605725"/>
            <a:ext cx="4875300" cy="3035100"/>
          </a:xfrm>
          <a:prstGeom prst="rect">
            <a:avLst/>
          </a:prstGeom>
          <a:solidFill>
            <a:srgbClr val="1D1C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El lanzamiento de DeepSeek-R1 coincidió con una significativa caída en la bolsa.</a:t>
            </a:r>
            <a:br>
              <a:rPr lang="es"/>
            </a:b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Rendimiento parecido a GPT-4o, o1… Pero a coste menor</a:t>
            </a:r>
            <a:br>
              <a:rPr lang="es"/>
            </a:b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Su eficiencia y bajo costo generan preocupaciones sobre la competitividad de las empresas estadounidenses en el sector de IA.</a:t>
            </a:r>
            <a:endParaRPr/>
          </a:p>
        </p:txBody>
      </p:sp>
      <p:pic>
        <p:nvPicPr>
          <p:cNvPr id="107" name="Google Shape;107;g353ffee2f11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6925" y="1605726"/>
            <a:ext cx="3120250" cy="197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3f8f198d1_0_192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800"/>
              <a:t>GRPO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/>
          </a:p>
        </p:txBody>
      </p:sp>
      <p:sp>
        <p:nvSpPr>
          <p:cNvPr id="113" name="Google Shape;113;g353f8f198d1_0_192"/>
          <p:cNvSpPr txBox="1"/>
          <p:nvPr>
            <p:ph idx="1" type="body"/>
          </p:nvPr>
        </p:nvSpPr>
        <p:spPr>
          <a:xfrm>
            <a:off x="628650" y="1605725"/>
            <a:ext cx="4875300" cy="3035100"/>
          </a:xfrm>
          <a:prstGeom prst="rect">
            <a:avLst/>
          </a:prstGeom>
          <a:solidFill>
            <a:srgbClr val="1D1C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Group Relative Policy Optimization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Entrenar modelos con Reinforcement Learning es costoso: normalmente se necesita un modelo “crítico” del mismo tamaño que el modelo principal.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GRPO lo evita.</a:t>
            </a:r>
            <a:endParaRPr/>
          </a:p>
        </p:txBody>
      </p:sp>
      <p:pic>
        <p:nvPicPr>
          <p:cNvPr id="114" name="Google Shape;114;g353f8f198d1_0_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8125" y="1605725"/>
            <a:ext cx="3335250" cy="2501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3f8f198d1_0_214"/>
          <p:cNvSpPr txBox="1"/>
          <p:nvPr>
            <p:ph type="title"/>
          </p:nvPr>
        </p:nvSpPr>
        <p:spPr>
          <a:xfrm>
            <a:off x="628650" y="274650"/>
            <a:ext cx="6801900" cy="9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800"/>
              <a:t>¿Cómo funciona GRPO?</a:t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800"/>
          </a:p>
        </p:txBody>
      </p:sp>
      <p:sp>
        <p:nvSpPr>
          <p:cNvPr id="120" name="Google Shape;120;g353f8f198d1_0_214"/>
          <p:cNvSpPr txBox="1"/>
          <p:nvPr>
            <p:ph idx="1" type="body"/>
          </p:nvPr>
        </p:nvSpPr>
        <p:spPr>
          <a:xfrm>
            <a:off x="628650" y="1605725"/>
            <a:ext cx="7882800" cy="3035100"/>
          </a:xfrm>
          <a:prstGeom prst="rect">
            <a:avLst/>
          </a:prstGeom>
          <a:solidFill>
            <a:srgbClr val="1D1C3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b="1" lang="es"/>
              <a:t>Grupo de respuestas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modelo genera un grupo de respuestas {o₁, o₂, ..., o_G} para un mismo prompt.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b="1" lang="es"/>
              <a:t>Evaluación relativa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lugar de usar un modelo crítico, GRPO compara las respuestas entre sí y asigna ventajas relativas:</a:t>
            </a:r>
            <a:endParaRPr/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Las buenas se refuerzan.</a:t>
            </a:r>
            <a:endParaRPr/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Las malas se penalizan.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b="1" lang="es"/>
              <a:t>Actualización eficiente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calcula una ventaja normalizada para cada respuesta, sin necesidad de supervisión humana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b="1" lang="es"/>
              <a:t>Objetivo final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entrena el modelo para preferir las respuestas con mayor ventaja, evitando desviarse demasiado del comportamiento anterior.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